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81" r:id="rId18"/>
    <p:sldId id="282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3" r:id="rId30"/>
    <p:sldId id="284" r:id="rId31"/>
    <p:sldId id="285" r:id="rId3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9.xml"/><Relationship Id="rId8" Type="http://schemas.openxmlformats.org/officeDocument/2006/relationships/slide" Target="../slides/slide7.xml"/><Relationship Id="rId7" Type="http://schemas.openxmlformats.org/officeDocument/2006/relationships/slide" Target="../slides/slide6.xml"/><Relationship Id="rId6" Type="http://schemas.openxmlformats.org/officeDocument/2006/relationships/slide" Target="../slides/slide5.xml"/><Relationship Id="rId5" Type="http://schemas.openxmlformats.org/officeDocument/2006/relationships/slide" Target="../slides/slide4.xml"/><Relationship Id="rId4" Type="http://schemas.openxmlformats.org/officeDocument/2006/relationships/slide" Target="../slides/slide3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7" Type="http://schemas.openxmlformats.org/officeDocument/2006/relationships/slide" Target="../slides/slide24.xml"/><Relationship Id="rId16" Type="http://schemas.openxmlformats.org/officeDocument/2006/relationships/slide" Target="../slides/slide22.xml"/><Relationship Id="rId15" Type="http://schemas.openxmlformats.org/officeDocument/2006/relationships/slide" Target="../slides/slide20.xml"/><Relationship Id="rId14" Type="http://schemas.openxmlformats.org/officeDocument/2006/relationships/slide" Target="../slides/slide19.xml"/><Relationship Id="rId13" Type="http://schemas.openxmlformats.org/officeDocument/2006/relationships/slide" Target="../slides/slide18.xml"/><Relationship Id="rId12" Type="http://schemas.openxmlformats.org/officeDocument/2006/relationships/slide" Target="../slides/slide13.xml"/><Relationship Id="rId11" Type="http://schemas.openxmlformats.org/officeDocument/2006/relationships/slide" Target="../slides/slide12.xml"/><Relationship Id="rId10" Type="http://schemas.openxmlformats.org/officeDocument/2006/relationships/slide" Target="../slides/slide1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6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70d30b5a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29b69e2e7&amp;cid=29b69e2e7&amp;vtp=1">
            <a:hlinkClick r:id="rId3" action="ppaction://hlinksldjump"/>
          </p:cNvPr>
          <p:cNvSpPr/>
          <p:nvPr/>
        </p:nvSpPr>
        <p:spPr>
          <a:xfrm>
            <a:off x="177393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7c107dd15&amp;cid=7c107dd15&amp;vtp=1">
            <a:hlinkClick r:id="rId4" action="ppaction://hlinksldjump"/>
          </p:cNvPr>
          <p:cNvSpPr/>
          <p:nvPr/>
        </p:nvSpPr>
        <p:spPr>
          <a:xfrm>
            <a:off x="235000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cce18eafb&amp;cid=cce18eafb&amp;vtp=1">
            <a:hlinkClick r:id="rId5" action="ppaction://hlinksldjump"/>
          </p:cNvPr>
          <p:cNvSpPr/>
          <p:nvPr/>
        </p:nvSpPr>
        <p:spPr>
          <a:xfrm>
            <a:off x="292608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8d2cb7c3a&amp;cid=8d2cb7c3a&amp;vtp=1">
            <a:hlinkClick r:id="rId6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7d1818952&amp;cid=7d1818952&amp;vtp=1">
            <a:hlinkClick r:id="rId7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bcd1f9c52&amp;cid=bcd1f9c52&amp;vtp=1">
            <a:hlinkClick r:id="rId8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45e19ddf2&amp;cid=45e19ddf2&amp;vtp=1">
            <a:hlinkClick r:id="rId9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c9feb04ba&amp;cid=c9feb04ba&amp;vtp=1">
            <a:hlinkClick r:id="rId10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0cd7e4573&amp;cid=0cd7e4573&amp;vtp=1">
            <a:hlinkClick r:id="rId11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6b087b203&amp;cid=6b087b203&amp;vtp=1">
            <a:hlinkClick r:id="rId12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482bd1b2b&amp;cid=482bd1b2b&amp;vtp=1">
            <a:hlinkClick r:id="rId13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9fcdf06b2&amp;cid=9fcdf06b2&amp;vtp=1">
            <a:hlinkClick r:id="rId14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ed44d1bfc&amp;cid=ed44d1bfc&amp;vtp=1">
            <a:hlinkClick r:id="rId15" action="ppaction://hlinksldjump"/>
          </p:cNvPr>
          <p:cNvSpPr/>
          <p:nvPr/>
        </p:nvSpPr>
        <p:spPr>
          <a:xfrm>
            <a:off x="868680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17357c141&amp;cid=17357c141&amp;vtp=1">
            <a:hlinkClick r:id="rId16" action="ppaction://hlinksldjump"/>
          </p:cNvPr>
          <p:cNvSpPr/>
          <p:nvPr/>
        </p:nvSpPr>
        <p:spPr>
          <a:xfrm>
            <a:off x="926287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93c5efe74&amp;cid=93c5efe74&amp;vtp=1">
            <a:hlinkClick r:id="rId17" action="ppaction://hlinksldjump"/>
          </p:cNvPr>
          <p:cNvSpPr/>
          <p:nvPr/>
        </p:nvSpPr>
        <p:spPr>
          <a:xfrm>
            <a:off x="983894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70d30b5a5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70d30b5a5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课时评价作业（八）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大学之道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24_1#45e19ddf2?pid=96ca5608d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C项，说法绝对。原文只是说“自天子以至于庶人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壹是皆以修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身为本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5_1#c9feb04ba?pid=96ca5608d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把下列句子翻译成现代汉语。（8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26_1#74c970fc9?sp=1&amp;pid=c9feb04ba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自天子以至于庶人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壹是皆以修身为本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endParaRPr lang="en-US" altLang="zh-CN" sz="2800" dirty="0"/>
          </a:p>
        </p:txBody>
      </p:sp>
      <p:sp>
        <p:nvSpPr>
          <p:cNvPr id="4" name="QB_4_AN.27_1#74c970fc9.blank?pid=c9feb04ba&amp;color=0,0,0&amp;vpa=12&amp;vtp=1&amp;bbb=1&amp;hb=1"/>
          <p:cNvSpPr/>
          <p:nvPr/>
        </p:nvSpPr>
        <p:spPr>
          <a:xfrm>
            <a:off x="612648" y="17024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从君王到平民百姓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一律要把修养自身品性作为根本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庶人”“壹是”“本”各1分，大意1分）</a:t>
            </a:r>
            <a:endParaRPr lang="en-US" altLang="zh-CN" sz="2800" dirty="0"/>
          </a:p>
        </p:txBody>
      </p:sp>
      <p:sp>
        <p:nvSpPr>
          <p:cNvPr id="5" name="QB_4_BD.28_1#b2f5dc743?sp=1&amp;pid=c9feb04ba&amp;color=0,0,0&amp;vtp=1&amp;bbb=1&amp;hb=1"/>
          <p:cNvSpPr/>
          <p:nvPr/>
        </p:nvSpPr>
        <p:spPr>
          <a:xfrm>
            <a:off x="612648" y="30664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致知在格物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800" dirty="0"/>
          </a:p>
        </p:txBody>
      </p:sp>
      <p:sp>
        <p:nvSpPr>
          <p:cNvPr id="6" name="QB_4_AN.29_1#b2f5dc743.blank?pid=c9feb04ba&amp;color=0,0,0&amp;vpa=13&amp;vtp=1&amp;bbb=1&amp;hb=1"/>
          <p:cNvSpPr/>
          <p:nvPr/>
        </p:nvSpPr>
        <p:spPr>
          <a:xfrm>
            <a:off x="612648" y="36836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获得知识在于推究事物的原理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。（“致知”“在”“格物”各1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62_1#0cd7e4573?sp=1&amp;pid=96ca5608d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《大学之道》论述的过程有怎样的特点？（3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3_AN.63_1#0cd7e4573?sp=1&amp;pid=96ca5608d&amp;color=0,0,0&amp;vtp=1&amp;bt=1&amp;bbb=1&amp;hb=1&amp;hla=1"/>
          <p:cNvSpPr/>
          <p:nvPr/>
        </p:nvSpPr>
        <p:spPr>
          <a:xfrm>
            <a:off x="612648" y="109538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正反相成的推演逻辑。先以学习者为主语，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从远大目标写起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“八目”由远及近、由外而内地“倒叙”出来，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强调过程的循序渐进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再以学习对象为主语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，由近及远、由内到外地“正叙”一遍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突出结果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的水到渠成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。②假设推理。“欲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，先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”，通过排比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以如虹的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气势强调了达成目的的必要条件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。③因果推理。“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而后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调正确的手段对于目标达成的关键作用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1_1#6b087b203?pid=96ca5608d&amp;color=0,0,0&amp;vtp=1&amp;bt=1&amp;bbb=1"/>
          <p:cNvSpPr/>
          <p:nvPr/>
        </p:nvSpPr>
        <p:spPr>
          <a:xfrm>
            <a:off x="612648" y="468000"/>
            <a:ext cx="10963656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补写出下列句子中的空缺部分。（9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32_1#a23067328?pid=6b087b203&amp;color=0,0,0&amp;vtp=1&amp;bbb=1&amp;hb=1"/>
          <p:cNvSpPr/>
          <p:nvPr/>
        </p:nvSpPr>
        <p:spPr>
          <a:xfrm>
            <a:off x="612648" y="1071642"/>
            <a:ext cx="10963656" cy="1244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《大学之道》中，揭示儒学的基本精神，道出“大学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主旨的句子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4" name="QB_4_AN.33_1#a23067328.blank?pid=6b087b203&amp;color=0,0,0&amp;vpa=14&amp;vtp=1&amp;bbb=1"/>
          <p:cNvSpPr/>
          <p:nvPr/>
        </p:nvSpPr>
        <p:spPr>
          <a:xfrm>
            <a:off x="1135729" y="1659398"/>
            <a:ext cx="1687513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大学之道</a:t>
            </a:r>
            <a:endParaRPr lang="en-US" altLang="zh-CN" sz="2800" dirty="0"/>
          </a:p>
        </p:txBody>
      </p:sp>
      <p:sp>
        <p:nvSpPr>
          <p:cNvPr id="5" name="QB_4_AN.34_1#a23067328.blank?pid=6b087b203&amp;color=0,0,0&amp;vpa=15&amp;vtp=1&amp;bbb=1"/>
          <p:cNvSpPr/>
          <p:nvPr/>
        </p:nvSpPr>
        <p:spPr>
          <a:xfrm>
            <a:off x="3269330" y="1659398"/>
            <a:ext cx="1687513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在明明德</a:t>
            </a:r>
            <a:endParaRPr lang="en-US" altLang="zh-CN" sz="2800" dirty="0"/>
          </a:p>
        </p:txBody>
      </p:sp>
      <p:sp>
        <p:nvSpPr>
          <p:cNvPr id="6" name="QB_4_AN.35_1#a23067328.blank?pid=6b087b203&amp;color=0,0,0&amp;vpa=16&amp;vtp=1&amp;bbb=1"/>
          <p:cNvSpPr/>
          <p:nvPr/>
        </p:nvSpPr>
        <p:spPr>
          <a:xfrm>
            <a:off x="5402930" y="1659398"/>
            <a:ext cx="1330325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在亲民</a:t>
            </a:r>
            <a:endParaRPr lang="en-US" altLang="zh-CN" sz="2800" dirty="0"/>
          </a:p>
        </p:txBody>
      </p:sp>
      <p:sp>
        <p:nvSpPr>
          <p:cNvPr id="7" name="QB_4_AN.36_1#a23067328.blank?pid=6b087b203&amp;color=0,0,0&amp;vpa=17&amp;vtp=1&amp;bbb=1"/>
          <p:cNvSpPr/>
          <p:nvPr/>
        </p:nvSpPr>
        <p:spPr>
          <a:xfrm>
            <a:off x="7180930" y="1659398"/>
            <a:ext cx="2044700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在止于至善</a:t>
            </a:r>
            <a:endParaRPr lang="en-US" altLang="zh-CN" sz="2800" dirty="0"/>
          </a:p>
        </p:txBody>
      </p:sp>
      <p:sp>
        <p:nvSpPr>
          <p:cNvPr id="8" name="QB_4_BD.37_1#5f29d154d?pid=6b087b203&amp;color=0,0,0&amp;vtp=1&amp;bbb=1&amp;hb=1"/>
          <p:cNvSpPr/>
          <p:nvPr/>
        </p:nvSpPr>
        <p:spPr>
          <a:xfrm>
            <a:off x="612648" y="2367042"/>
            <a:ext cx="10963656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《大学之道》中，写儒家以修身、齐家、治国、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平天下层层推进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由小及大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达到天下太平的句子是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9" name="QB_4_AN.38_1#5f29d154d.blank?pid=6b087b203&amp;color=0,0,0&amp;vpa=18&amp;vtp=1&amp;bbb=1"/>
          <p:cNvSpPr/>
          <p:nvPr/>
        </p:nvSpPr>
        <p:spPr>
          <a:xfrm>
            <a:off x="6114130" y="2954798"/>
            <a:ext cx="2401888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身修而后家齐</a:t>
            </a:r>
            <a:endParaRPr lang="en-US" altLang="zh-CN" sz="2800" dirty="0"/>
          </a:p>
        </p:txBody>
      </p:sp>
      <p:sp>
        <p:nvSpPr>
          <p:cNvPr id="10" name="QB_4_AN.39_1#5f29d154d.blank?pid=6b087b203&amp;color=0,0,0&amp;vpa=19&amp;vtp=1&amp;bbb=1"/>
          <p:cNvSpPr/>
          <p:nvPr/>
        </p:nvSpPr>
        <p:spPr>
          <a:xfrm>
            <a:off x="8958930" y="2954798"/>
            <a:ext cx="2401888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家齐而后国治</a:t>
            </a:r>
            <a:endParaRPr lang="en-US" altLang="zh-CN" sz="2800" dirty="0"/>
          </a:p>
        </p:txBody>
      </p:sp>
      <p:sp>
        <p:nvSpPr>
          <p:cNvPr id="11" name="QB_4_AN.40_1#5f29d154d.blank?pid=6b087b203&amp;color=0,0,0&amp;vpa=20&amp;vtp=1&amp;bbb=1"/>
          <p:cNvSpPr/>
          <p:nvPr/>
        </p:nvSpPr>
        <p:spPr>
          <a:xfrm>
            <a:off x="622967" y="3577098"/>
            <a:ext cx="2759075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国治而后天下平</a:t>
            </a:r>
            <a:endParaRPr lang="en-US" altLang="zh-CN" sz="2800" dirty="0"/>
          </a:p>
        </p:txBody>
      </p:sp>
      <p:sp>
        <p:nvSpPr>
          <p:cNvPr id="12" name="QB_4_BD.41_1#7b7a0e337?pid=6b087b203&amp;color=0,0,0&amp;vtp=1&amp;bbb=1&amp;hb=1"/>
          <p:cNvSpPr/>
          <p:nvPr/>
        </p:nvSpPr>
        <p:spPr>
          <a:xfrm>
            <a:off x="612648" y="4284742"/>
            <a:ext cx="10963656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《大学之道》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说明获得知识的途径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在于推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究事物的原理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通过对万事万物的认识研究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，才能获得知识。</a:t>
            </a:r>
            <a:endParaRPr lang="en-US" altLang="zh-CN" sz="2800" dirty="0"/>
          </a:p>
        </p:txBody>
      </p:sp>
      <p:sp>
        <p:nvSpPr>
          <p:cNvPr id="13" name="QB_4_AN.42_1#7b7a0e337.blank?pid=6b087b203&amp;color=0,0,0&amp;vpa=21&amp;vtp=1&amp;bbb=1"/>
          <p:cNvSpPr/>
          <p:nvPr/>
        </p:nvSpPr>
        <p:spPr>
          <a:xfrm>
            <a:off x="4513930" y="4250198"/>
            <a:ext cx="2044700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致知在格物</a:t>
            </a:r>
            <a:endParaRPr lang="en-US" altLang="zh-CN" sz="2800" dirty="0"/>
          </a:p>
        </p:txBody>
      </p:sp>
      <p:sp>
        <p:nvSpPr>
          <p:cNvPr id="14" name="QB_4_AN.43_1#7b7a0e337.blank?pid=6b087b203&amp;color=0,0,0&amp;vpa=22&amp;vtp=1&amp;bbb=1"/>
          <p:cNvSpPr/>
          <p:nvPr/>
        </p:nvSpPr>
        <p:spPr>
          <a:xfrm>
            <a:off x="3612230" y="4872498"/>
            <a:ext cx="6865938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物格而后知至（每处1分，写错字不得分）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1" grpId="0" animBg="1" build="p"/>
      <p:bldP spid="13" grpId="0" animBg="1" build="p"/>
      <p:bldP spid="1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5560c9d6?pid=70d30b5a5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44_1#1fc1a16eb?pid=d5560c9d6&amp;color=0,0,0&amp;vtp=1&amp;bbb=1&amp;hb=1"/>
              <p:cNvSpPr/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（2025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河南郑州期中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阅读下面的文言文，完成题目。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材料一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见善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修然必以自存也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见不善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愀然必以自省也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善在身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介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然必以自好也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不善在身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菑然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必以自恶也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故非我而当者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吾师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是我而当者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吾友也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谄谀我者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吾贼也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故君子隆师而亲友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以致恶其贼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好善无厌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受谏而能诫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虽欲无进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得乎哉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小人反是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致乱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而恶人之非己也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致不肖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而欲人之贤己也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  <a:sym typeface="+mn-ea"/>
                  </a:rPr>
                  <a:t>心如虎狼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  <a:sym typeface="+mn-ea"/>
                  </a:rPr>
                  <a:t>，</a:t>
                </a:r>
                <a:r>
                  <a:rPr lang="en-US" altLang="zh-CN" sz="280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  <a:sym typeface="+mn-ea"/>
                  </a:rPr>
                  <a:t>行如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3" name="QM_3_BD.44_1#1fc1a16eb?pid=d5560c9d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blipFill rotWithShape="1">
                <a:blip r:embed="rId1"/>
                <a:stretch>
                  <a:fillRect l="-5" t="-7" r="-1446" b="-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M_3_BD.44_1#1fc1a16eb?pid=d5560c9d6&amp;color=0,0,0&amp;vtp=1&amp;bbb=1&amp;hb=1&amp;zzd= 5"/>
          <p:cNvSpPr/>
          <p:nvPr/>
        </p:nvSpPr>
        <p:spPr>
          <a:xfrm>
            <a:off x="1482630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44_1#1fc1a16eb?pid=d5560c9d6&amp;color=0,0,0&amp;vtp=1&amp;bbb=1&amp;hb=1&amp;zzd= 9"/>
          <p:cNvSpPr/>
          <p:nvPr/>
        </p:nvSpPr>
        <p:spPr>
          <a:xfrm>
            <a:off x="5038630" y="57337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44_1#1fc1a16eb?pid=d5560c9d6&amp;color=0,0,0&amp;vtp=1&amp;bbb=1&amp;hb=1&amp;zzd= 9"/>
          <p:cNvSpPr/>
          <p:nvPr/>
        </p:nvSpPr>
        <p:spPr>
          <a:xfrm>
            <a:off x="5394230" y="57337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3_BD.44_1#1fc1a16eb?pid=d5560c9d6&amp;color=0,0,0&amp;vtp=1&amp;bbb=1&amp;hb=1"/>
              <p:cNvSpPr/>
              <p:nvPr/>
            </p:nvSpPr>
            <p:spPr>
              <a:xfrm>
                <a:off x="612648" y="468000"/>
                <a:ext cx="10963656" cy="5715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  <a:sym typeface="+mn-ea"/>
                  </a:rPr>
                  <a:t>禽兽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  <a:sym typeface="+mn-ea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而又恶人之贼己也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谄谀者亲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谏争者疏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修正为笑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至忠为贼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虽欲无灭亡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得乎哉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endParaRPr lang="en-US" altLang="zh-CN" sz="2800" dirty="0"/>
              </a:p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以善先人者谓之教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以善和人者谓之顺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以不善先人者谓之谄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以不善和人者谓之谀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非非谓之知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非是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是非谓之愚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是谓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非谓非曰直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趣舍无定谓之无常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保利弃义谓之至贼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志意修则骄富贵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道义重则轻王公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内省而外物轻矣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传曰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君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子役物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小人役于物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此之谓矣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身劳而心安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利少而义多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为之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故良农不为水旱不耕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良贾不为折阅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u="wavy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u="wavy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不市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士君子不为贫穷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怠乎道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u="wavy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QM_3_BD.44_1#1fc1a16eb?pid=d5560c9d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715000"/>
              </a:xfrm>
              <a:prstGeom prst="rect">
                <a:avLst/>
              </a:prstGeom>
              <a:blipFill rotWithShape="1">
                <a:blip r:embed="rId1"/>
                <a:stretch>
                  <a:fillRect l="-5" r="-4689" b="-112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M_3_BD.44_1#1fc1a16eb?pid=d5560c9d6&amp;color=0,0,0&amp;vtp=1&amp;bbb=1&amp;hb=1&amp;zzd= 9"/>
          <p:cNvSpPr/>
          <p:nvPr/>
        </p:nvSpPr>
        <p:spPr>
          <a:xfrm>
            <a:off x="10017030" y="4290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44_1#1fc1a16eb?pid=d5560c9d6&amp;color=0,0,0&amp;vtp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夫骥一日而千里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驽马十驾则亦及之矣故跬步而不休跛鳖千里累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土而不辍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丘山崇成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彼人之才性之相县也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岂若跛鳖之与六骥足哉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然而跛鳖致之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六骥不致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是无他故焉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或为之或不为尔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道虽迩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不行不至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事虽小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不为不成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其为人也多暇日者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其出入不远矣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摘编自《荀子·修身》）</a:t>
            </a:r>
            <a:endParaRPr lang="en-US" altLang="zh-CN" sz="2800" dirty="0"/>
          </a:p>
        </p:txBody>
      </p:sp>
      <p:sp>
        <p:nvSpPr>
          <p:cNvPr id="3" name="QM_3_BD.44_1#1fc1a16eb?pid=d5560c9d6&amp;color=0,0,0&amp;vtp=1&amp;bbb=1&amp;hb=1&amp;zzd= 3"/>
          <p:cNvSpPr/>
          <p:nvPr/>
        </p:nvSpPr>
        <p:spPr>
          <a:xfrm>
            <a:off x="100170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44_2#1fc1a16eb?pid=d5560c9d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古之欲明明德于天下者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先治其国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欲治其国者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先齐其家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齐其家者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先修其身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欲修其身者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先正其心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欲正其心者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先诚其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欲诚其意者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先致其知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致知在格物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物格而后知至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知至而后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意诚而后心正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心正而后身修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身修而后家齐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家齐而后国治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国治而后天下平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摘自《大学之道》）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①菑然：如同有灾害在身。“菑”同“灾”。②折（zhé）阅：亏本。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5_1#482bd1b2b?sp=1&amp;pid=1fc1a16eb&amp;color=0,0,0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这三处是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驽马十驾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则亦及之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故跬步而不休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跛鳖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累土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而不辍</a:t>
            </a:r>
            <a:endParaRPr lang="en-US" altLang="zh-CN" sz="2800" dirty="0"/>
          </a:p>
        </p:txBody>
      </p:sp>
      <p:sp>
        <p:nvSpPr>
          <p:cNvPr id="3" name="QB_4_AN.46_1#482bd1b2b.blank?pid=1fc1a16eb&amp;color=0,0,0&amp;vpa=23&amp;vtp=1&amp;bbb=1&amp;hb=1"/>
          <p:cNvSpPr/>
          <p:nvPr/>
        </p:nvSpPr>
        <p:spPr>
          <a:xfrm>
            <a:off x="612648" y="4358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CDF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每答对一处给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1分，超过三处不给分）</a:t>
            </a:r>
            <a:endParaRPr lang="en-US" altLang="zh-CN" sz="2800" dirty="0"/>
          </a:p>
        </p:txBody>
      </p:sp>
      <p:sp>
        <p:nvSpPr>
          <p:cNvPr id="4" name="QB_4_AS.47_1#482bd1b2b?pid=1fc1a16eb&amp;color=0,0,0&amp;vtp=1&amp;bbb=1&amp;hb=1"/>
          <p:cNvSpPr/>
          <p:nvPr/>
        </p:nvSpPr>
        <p:spPr>
          <a:xfrm>
            <a:off x="612648" y="244101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“则”连接“驽马十驾”“亦及之矣”，前文是行为，后文是结果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意衔接紧密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，中间不断开；“矣”是句末语气词，后面应断开，且“故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因此”“所以”讲时，一般位于句首，故C处断开。“跬步而不休”和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累土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而不辍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”结构一致，意思完整，单独成句，故D、F两处应断开。</a:t>
            </a:r>
            <a:endParaRPr lang="en-US" altLang="zh-CN" sz="2800" dirty="0"/>
          </a:p>
        </p:txBody>
      </p:sp>
      <p:sp>
        <p:nvSpPr>
          <p:cNvPr id="5" name="QB_4_BD.45_1#482bd1b2b?sp=1&amp;pid=1fc1a16eb&amp;color=0,0,0&amp;vtp=1&amp;bt=1&amp;bbb=1&amp;hb=1&amp;ib=1"/>
          <p:cNvSpPr/>
          <p:nvPr/>
        </p:nvSpPr>
        <p:spPr>
          <a:xfrm>
            <a:off x="203504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4_BD.45_1#482bd1b2b?sp=1&amp;pid=1fc1a16eb&amp;color=0,0,0&amp;vtp=1&amp;bt=1&amp;bbb=1&amp;hb=1&amp;ib=1"/>
          <p:cNvSpPr/>
          <p:nvPr/>
        </p:nvSpPr>
        <p:spPr>
          <a:xfrm>
            <a:off x="3714623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4_BD.45_1#482bd1b2b?sp=1&amp;pid=1fc1a16eb&amp;color=0,0,0&amp;vtp=1&amp;bt=1&amp;bbb=1&amp;hb=1&amp;ib=1"/>
          <p:cNvSpPr/>
          <p:nvPr/>
        </p:nvSpPr>
        <p:spPr>
          <a:xfrm>
            <a:off x="4306761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4_BD.45_1#482bd1b2b?sp=1&amp;pid=1fc1a16eb&amp;color=0,0,0&amp;vtp=1&amp;bt=1&amp;bbb=1&amp;hb=1&amp;ib=1"/>
          <p:cNvSpPr/>
          <p:nvPr/>
        </p:nvSpPr>
        <p:spPr>
          <a:xfrm>
            <a:off x="667689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4_BD.45_1#482bd1b2b?sp=1&amp;pid=1fc1a16eb&amp;color=0,0,0&amp;vtp=1&amp;bt=1&amp;bbb=1&amp;hb=1&amp;ib=1"/>
          <p:cNvSpPr/>
          <p:nvPr/>
        </p:nvSpPr>
        <p:spPr>
          <a:xfrm>
            <a:off x="7645273" y="1812544"/>
            <a:ext cx="21755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45_1#482bd1b2b?sp=1&amp;pid=1fc1a16eb&amp;color=0,0,0&amp;vtp=1&amp;bt=1&amp;bbb=1&amp;hb=1&amp;ib=1"/>
          <p:cNvSpPr/>
          <p:nvPr/>
        </p:nvSpPr>
        <p:spPr>
          <a:xfrm>
            <a:off x="8573961" y="1812544"/>
            <a:ext cx="1985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45_1#482bd1b2b?sp=1&amp;pid=1fc1a16eb&amp;color=0,0,0&amp;vtp=1&amp;bt=1&amp;bbb=1&amp;hb=1&amp;ib=1"/>
          <p:cNvSpPr/>
          <p:nvPr/>
        </p:nvSpPr>
        <p:spPr>
          <a:xfrm>
            <a:off x="948359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8_1#9fcdf06b2?pid=1fc1a16eb&amp;color=0,0,0&amp;vtp=1&amp;bt=1&amp;bbb=1&amp;hb=1"/>
          <p:cNvSpPr/>
          <p:nvPr/>
        </p:nvSpPr>
        <p:spPr>
          <a:xfrm>
            <a:off x="612648" y="468000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49_1#9fcdf06b2.bracket?pid=1fc1a16eb&amp;color=0,0,0&amp;vpa=24&amp;vtp=1"/>
          <p:cNvSpPr/>
          <p:nvPr/>
        </p:nvSpPr>
        <p:spPr>
          <a:xfrm>
            <a:off x="889666" y="1047755"/>
            <a:ext cx="515938" cy="54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48_2#9fcdf06b2.choices?pid=1fc1a16eb&amp;color=0,0,0&amp;vtp=1&amp;bbb=1&amp;hb=1"/>
          <p:cNvSpPr/>
          <p:nvPr/>
        </p:nvSpPr>
        <p:spPr>
          <a:xfrm>
            <a:off x="612648" y="1654255"/>
            <a:ext cx="10963656" cy="400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“见善，修然必以自存也”与“何时眼前突兀见此屋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茅屋为秋风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所破歌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》）中的“见”含义不同。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不肖，字面意思是不像，常用来表达子不如其父，引申为不才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，有时表自谦。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传，指注释或阐述经义的文字，或书传、文字记载，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不特指某书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文中即此意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“道虽迩”与“朝闻道，夕死可矣”（《论语·里仁》）中的“道”含义相同。</a:t>
            </a:r>
            <a:endParaRPr lang="en-US" altLang="zh-CN" sz="2800" spc="-50" dirty="0"/>
          </a:p>
        </p:txBody>
      </p:sp>
      <p:sp>
        <p:nvSpPr>
          <p:cNvPr id="5" name="QC_4_AS.50_1#9fcdf06b2?pid=1fc1a16eb&amp;color=0,0,0&amp;vtp=1&amp;bbb=1"/>
          <p:cNvSpPr/>
          <p:nvPr/>
        </p:nvSpPr>
        <p:spPr>
          <a:xfrm>
            <a:off x="612648" y="5654755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D项，道路/仁义之道。A项，看见/显现，出现。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6ca5608d?pid=70d30b5a5&amp;color=0,173,163&amp;vtp=1&amp;bt=1&amp;bbb=1"/>
          <p:cNvSpPr/>
          <p:nvPr/>
        </p:nvSpPr>
        <p:spPr>
          <a:xfrm>
            <a:off x="612648" y="466345"/>
            <a:ext cx="10963656" cy="59499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29b69e2e7?sp=1&amp;pid=96ca5608d&amp;color=0,0,0&amp;vtp=1&amp;bbb=1&amp;hb=1"/>
          <p:cNvSpPr/>
          <p:nvPr/>
        </p:nvSpPr>
        <p:spPr>
          <a:xfrm>
            <a:off x="612648" y="1076034"/>
            <a:ext cx="10963656" cy="5207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请写出文中空缺的字词（5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大学之道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在亲民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在止于至善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知止而后有定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定而后能静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静而后能安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安而后能虑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虑而后能得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物有本末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有终始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知所先后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则近道矣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古之欲明明德于天下者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先治其国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欲治其国者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先齐其家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齐其家者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先修其身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欲修其身者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先正其心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欲正其心者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先诚其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欲诚其意者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先致其知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在格物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而后知至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知至而后意诚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意诚而后心正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心正而后身修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身修而后家齐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而后国治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国治而后天下平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自天子以至于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是皆以修身为本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3_AN.2_1#29b69e2e7.bracket?pid=96ca5608d&amp;color=0,0,0&amp;vpa=1&amp;vtp=1&amp;bbb=1"/>
          <p:cNvSpPr/>
          <p:nvPr/>
        </p:nvSpPr>
        <p:spPr>
          <a:xfrm>
            <a:off x="3950366" y="1596861"/>
            <a:ext cx="1330325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明明德</a:t>
            </a:r>
            <a:endParaRPr lang="en-US" altLang="zh-CN" sz="2800" dirty="0"/>
          </a:p>
        </p:txBody>
      </p:sp>
      <p:sp>
        <p:nvSpPr>
          <p:cNvPr id="5" name="QB_3_AN.3_1#29b69e2e7.bracket?pid=96ca5608d&amp;color=0,0,0&amp;vpa=2&amp;vtp=1&amp;bbb=1"/>
          <p:cNvSpPr/>
          <p:nvPr/>
        </p:nvSpPr>
        <p:spPr>
          <a:xfrm>
            <a:off x="5728366" y="4200361"/>
            <a:ext cx="973138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致知</a:t>
            </a:r>
            <a:endParaRPr lang="en-US" altLang="zh-CN" sz="2800" dirty="0"/>
          </a:p>
        </p:txBody>
      </p:sp>
      <p:sp>
        <p:nvSpPr>
          <p:cNvPr id="6" name="QB_3_AN.4_1#29b69e2e7.bracket?pid=96ca5608d&amp;color=0,0,0&amp;vpa=3&amp;vtp=1&amp;bbb=1"/>
          <p:cNvSpPr/>
          <p:nvPr/>
        </p:nvSpPr>
        <p:spPr>
          <a:xfrm>
            <a:off x="8819230" y="4200361"/>
            <a:ext cx="973138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物格</a:t>
            </a:r>
            <a:endParaRPr lang="en-US" altLang="zh-CN" sz="2800" dirty="0"/>
          </a:p>
        </p:txBody>
      </p:sp>
      <p:sp>
        <p:nvSpPr>
          <p:cNvPr id="7" name="QB_3_AN.5_1#29b69e2e7.bracket?pid=96ca5608d&amp;color=0,0,0&amp;vpa=4&amp;vtp=1&amp;bbb=1"/>
          <p:cNvSpPr/>
          <p:nvPr/>
        </p:nvSpPr>
        <p:spPr>
          <a:xfrm>
            <a:off x="7861967" y="5241761"/>
            <a:ext cx="973138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庶人</a:t>
            </a:r>
            <a:endParaRPr lang="en-US" altLang="zh-CN" sz="2800" dirty="0"/>
          </a:p>
        </p:txBody>
      </p:sp>
      <p:sp>
        <p:nvSpPr>
          <p:cNvPr id="8" name="QB_3_AN.6_1#29b69e2e7.bracket?pid=96ca5608d&amp;color=0,0,0&amp;vpa=5&amp;vtp=1&amp;bbb=1"/>
          <p:cNvSpPr/>
          <p:nvPr/>
        </p:nvSpPr>
        <p:spPr>
          <a:xfrm>
            <a:off x="762666" y="5762461"/>
            <a:ext cx="5437188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壹（答错一处扣1分，扣完为止）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1_1#ed44d1bfc?pid=1fc1a16eb&amp;color=0,0,0&amp;vtp=1&amp;bt=1&amp;bbb=1"/>
          <p:cNvSpPr/>
          <p:nvPr/>
        </p:nvSpPr>
        <p:spPr>
          <a:xfrm>
            <a:off x="612648" y="466344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下列对材料有关内容的理解，不正确的一项是（3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52_1#ed44d1bfc.bracket?pid=1fc1a16eb&amp;color=0,0,0&amp;vpa=25&amp;vtp=1"/>
          <p:cNvSpPr/>
          <p:nvPr/>
        </p:nvSpPr>
        <p:spPr>
          <a:xfrm>
            <a:off x="9881267" y="466344"/>
            <a:ext cx="495300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51_2#ed44d1bfc.choices?pid=1fc1a16eb&amp;color=0,0,0&amp;vtp=1&amp;bbb=1&amp;hb=1"/>
          <p:cNvSpPr/>
          <p:nvPr/>
        </p:nvSpPr>
        <p:spPr>
          <a:xfrm>
            <a:off x="612648" y="1037474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荀子对“见善”与“见不善”所持的态度，与《论语》中的名句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见贤思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，见不贤而内自省也”所表达的道理是一致的。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一个人追求美好的品行，从不厌烦，既能接受他人的劝诫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又能以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正确的态度去劝诫他人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，这样的人一定会取得进步。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品德修养高的人不会太在意富贵，不会让外物役使自己的心灵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小人可能会受到名利等外物的役使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《大学之道》在阐述格物、致知、诚意、正心、修身、齐家、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治国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平天下之间的关系时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，运用了顶真的修辞手法，语言回环往复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富有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音律美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3_1#ed44d1bfc?pid=1fc1a16eb&amp;color=0,0,0&amp;vtp=1&amp;bt=1&amp;bbb=1&amp;hb=1"/>
          <p:cNvSpPr/>
          <p:nvPr/>
        </p:nvSpPr>
        <p:spPr>
          <a:xfrm>
            <a:off x="612648" y="468000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B项，“从不厌烦”错误，原文中的“无厌”指“不满足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又能以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正确的态度去劝诫他人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”错误，原文的“能诫”指“能引以为戒”。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2_1#17357c141?pid=1fc1a16eb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63_1#7e30daa04?pid=17357c141&amp;color=0,0,0&amp;vtp=1&amp;bbb=1&amp;hb=1&amp;hltap=1"/>
          <p:cNvSpPr/>
          <p:nvPr/>
        </p:nvSpPr>
        <p:spPr>
          <a:xfrm>
            <a:off x="612648" y="10852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故良农不为水旱不耕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良贾不为折阅不市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士君子不为贫穷怠乎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S.65_1#7e30daa04?pid=17357c141&amp;color=0,0,0&amp;vtp=1&amp;bbb=1"/>
          <p:cNvSpPr/>
          <p:nvPr/>
        </p:nvSpPr>
        <p:spPr>
          <a:xfrm>
            <a:off x="612648" y="370143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“为”，因为；“市”，做生意，做买卖；“怠”，懈怠。</a:t>
            </a:r>
            <a:endParaRPr lang="en-US" altLang="zh-CN" sz="2800" dirty="0"/>
          </a:p>
        </p:txBody>
      </p:sp>
      <p:sp>
        <p:nvSpPr>
          <p:cNvPr id="5" name="QB_5_AN.64_1#7e30daa04?pid=17357c141&amp;color=0,0,0&amp;vtp=1&amp;bbb=1&amp;hb=1&amp;hla=1"/>
          <p:cNvSpPr/>
          <p:nvPr/>
        </p:nvSpPr>
        <p:spPr>
          <a:xfrm>
            <a:off x="612648" y="169991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所以好的农夫不会因为旱涝而不耕种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好的商人不会因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为亏本而不做买卖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士人与君子不会因为贫穷和困顿而懈怠道义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为”“市”“怠”各1分，大意1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2_1#c03cba9a6?pid=17357c141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古之欲明明德于天下者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先治其国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欲治其国者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先齐其家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齐其家者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先修其身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S.64_1#c03cba9a6?pid=17357c141&amp;color=0,0,0&amp;vtp=1&amp;bbb=1"/>
          <p:cNvSpPr/>
          <p:nvPr/>
        </p:nvSpPr>
        <p:spPr>
          <a:xfrm>
            <a:off x="612648" y="3724354"/>
            <a:ext cx="111315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“明明德”，彰明美德；“治”，治理好；“齐”，使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整齐有序。</a:t>
            </a:r>
            <a:endParaRPr lang="en-US" altLang="zh-CN" sz="2800" dirty="0"/>
          </a:p>
        </p:txBody>
      </p:sp>
      <p:sp>
        <p:nvSpPr>
          <p:cNvPr id="4" name="QB_5_AN.63_1#c03cba9a6?pid=17357c141&amp;color=0,0,0&amp;vtp=1&amp;bt=1&amp;bbb=1&amp;hb=1&amp;hla=1"/>
          <p:cNvSpPr/>
          <p:nvPr/>
        </p:nvSpPr>
        <p:spPr>
          <a:xfrm>
            <a:off x="612648" y="108268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古代那些想要在天下彰明美德的人，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要先治理好自己的国家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。想要治理好自己的国家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要先使家族中的各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种关系整齐有序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。想要使家族中的各种关系整齐有序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要先修养自身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的品性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。（“明明德”“治”“齐”各1分，大意1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2_1#93c5efe74?sp=1&amp;pid=1fc1a16eb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两则材料都讲了修身的意义，其侧重点有何不同？（3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63_1#93c5efe74?sp=1&amp;pid=1fc1a16eb&amp;color=0,0,0&amp;vtp=1&amp;bt=1&amp;bbb=1&amp;hb=1&amp;hla=1"/>
          <p:cNvSpPr/>
          <p:nvPr/>
        </p:nvSpPr>
        <p:spPr>
          <a:xfrm>
            <a:off x="612648" y="109538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材料一侧重点是人自身的成长，修身能够取得进步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能够不为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外物所役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。②材料二侧重点是修身有助于治家治国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修身是治家治国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的前提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。（答出一点得1分，答出两点得3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0_1#93c5efe74?pid=1fc1a16eb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①材料一说“见善，修然必以自存也；见不善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愀然必以自省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”，“自存”指使自己也有这种好的品德，“自省”指反省自我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修身对于自身成长的价值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。再结合“志意修则骄富贵，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道义重则轻王公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内省而外物轻矣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”“君子役物，小人役于物”可知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材料一侧重点是人自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身的成长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，修身能够取得进步，能够不为外物所役。②材料二说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欲明明德于天下者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，先治其国。欲治其国者，先齐其家。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欲齐其家者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先修其身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”“身修而后家齐，家齐而后国治，国治而后天下平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可见材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料二侧重点是修身有助于治家治国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，修身是治家治国的前提。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0_2#93c5efe74?pid=1fc1a16eb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看见好的行为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，要认真学习使自己也有这种好的品行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见到不好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的行为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，要心怀忧惧拿它来反省自我；好的品行存在于自己身上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会感到耿介高洁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，一定要珍爱自己；不良品行存在于自己身上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就像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有灾害在身一样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，一定要痛恨自己。所以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批评我而又批评得恰当的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，就是我的老师；肯定我而又肯定得恰当的人，就是我的朋友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承我的人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，是害我的人。所以君子尊敬老师，亲近朋友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因而非常憎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0_2#93c5efe74?pid=1fc1a16eb&amp;color=0,0,0&amp;mp=1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恶害人的人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。喜好善的行为而不满足，受到劝谏而能引以为戒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即使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想不进步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，可能吗？小人与此相反，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招致祸乱却讨厌别人批评自己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没有贤能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，却想让人家认为自己贤能；内心像虎狼，行为像禽兽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又讨厌别人害自己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。谄媚奉承自己的人就亲近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直言规劝自己的人就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疏远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，把纠正自己的错误看作讥笑，把极端忠诚的行为看作伤害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种人即使想不灭亡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，可能吗？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用善来引导别人是教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，用善来附和别人是顺；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用不善引导别人是谄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用不善附和别人是谀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。把对的当作对的，把错的当作错的是智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把错的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当作对的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，把对的当作错的是愚。对的就说它对，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错了就说它错就是直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取舍没有标准是反复无常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，为了保住利益而舍弃道义是大贼。</a:t>
            </a:r>
            <a:endParaRPr lang="en-US" altLang="zh-CN" sz="2800" spc="-5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0_2#93c5efe74?pid=1fc1a16eb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意志修养好了就会蔑视富贵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，以道义为重就会轻视达官贵人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重内在修养就会看轻外物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。古书上说：“君子役使外物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小人被外物役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。”说的就是这个意思。身体劳累而内心安定，就去做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利益少而道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，就去做。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所以好的农夫不会因为旱涝而不耕种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好的商人不会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因为亏本而不做买卖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，士人与君子不会因为贫穷和困顿而懈怠道义。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那骏马一天能跑千里，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劣马跑上十天也就到达了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所以半步半步</a:t>
            </a:r>
            <a:endParaRPr lang="en-US" altLang="zh-CN" sz="2800" b="0" i="0" u="wavy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地走下去而不停止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，瘸腿的乌龟也能走一千里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不停地堆积泥土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，高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大的山丘最终也能堆成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。人与人之间才性的悬殊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哪里像瘸腿的乌龟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和六匹骏马相比差距那么大呢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？然而，瘸腿的乌龟能到达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六匹骏马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0_2#93c5efe74?pid=1fc1a16eb&amp;color=0,0,0&amp;mp=1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却到不了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，这没有其他的原因，只是一个去做，一个不去做罢了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路虽近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，不走就到不了；事情虽小，不做就做不成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那些总是懒惰而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不做事的人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，他超出常人不会很远。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7_1#7c107dd15?pid=96ca5608d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下列句子中加点的“于”，与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古之欲明明德于天下者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”中的“于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和用法都相同的一项是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8_1#7c107dd15.bracket?pid=96ca5608d&amp;color=0,0,0&amp;vpa=6&amp;vtp=1"/>
          <p:cNvSpPr/>
          <p:nvPr/>
        </p:nvSpPr>
        <p:spPr>
          <a:xfrm>
            <a:off x="5690266" y="1123320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7_2#7c107dd15.choices?pid=96ca5608d&amp;color=0,0,0&amp;vtp=1&amp;bbb=1"/>
          <p:cNvSpPr/>
          <p:nvPr/>
        </p:nvSpPr>
        <p:spPr>
          <a:xfrm>
            <a:off x="612648" y="18066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于其身也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则耻师焉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而青于蓝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迁客骚人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多会于此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而君幸于赵王</a:t>
            </a:r>
            <a:endParaRPr lang="en-US" altLang="zh-CN" sz="2800" dirty="0"/>
          </a:p>
        </p:txBody>
      </p:sp>
      <p:sp>
        <p:nvSpPr>
          <p:cNvPr id="5" name="QC_3_AS.9_1#7c107dd15?pid=96ca5608d&amp;color=0,0,0&amp;vtp=1&amp;bbb=1&amp;hb=1"/>
          <p:cNvSpPr/>
          <p:nvPr/>
        </p:nvSpPr>
        <p:spPr>
          <a:xfrm>
            <a:off x="612648" y="31528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C项中的“于”与“古之欲明明德于天下者”中的“于”都是介词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在”的意思。A项，介词，对于。B项，介词，比。D项，介词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被动行为的施事者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，相当于“被”。</a:t>
            </a:r>
            <a:endParaRPr lang="en-US" altLang="zh-CN" sz="2800" dirty="0"/>
          </a:p>
        </p:txBody>
      </p:sp>
      <p:sp>
        <p:nvSpPr>
          <p:cNvPr id="6" name="QC_3_BD.7_1#7c107dd15?pid=96ca5608d&amp;color=0,0,0&amp;vtp=1&amp;bt=1&amp;bbb=1&amp;hb=1&amp;zzd= 1"/>
          <p:cNvSpPr/>
          <p:nvPr/>
        </p:nvSpPr>
        <p:spPr>
          <a:xfrm>
            <a:off x="7554818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7_2#7c107dd15.choices?pid=96ca5608d&amp;color=0,0,0&amp;vtp=1&amp;bbb=1&amp;zzd= 1"/>
          <p:cNvSpPr/>
          <p:nvPr/>
        </p:nvSpPr>
        <p:spPr>
          <a:xfrm>
            <a:off x="1295305" y="24670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7_2#7c107dd15.choices?pid=96ca5608d&amp;color=0,0,0&amp;vtp=1&amp;bbb=1&amp;zzd= 1"/>
          <p:cNvSpPr/>
          <p:nvPr/>
        </p:nvSpPr>
        <p:spPr>
          <a:xfrm>
            <a:off x="7575772" y="24670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7_2#7c107dd15.choices?pid=96ca5608d&amp;color=0,0,0&amp;vtp=1&amp;bbb=1&amp;zzd= 3"/>
          <p:cNvSpPr/>
          <p:nvPr/>
        </p:nvSpPr>
        <p:spPr>
          <a:xfrm>
            <a:off x="3763868" y="31274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7_2#7c107dd15.choices?pid=96ca5608d&amp;color=0,0,0&amp;vtp=1&amp;bbb=1&amp;zzd= 3"/>
          <p:cNvSpPr/>
          <p:nvPr/>
        </p:nvSpPr>
        <p:spPr>
          <a:xfrm>
            <a:off x="7952010" y="31274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0_1#cce18eafb?pid=96ca5608d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下列各句中加点的词语，古今词义相同的一项是（3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1_1#cce18eafb.bracket?pid=96ca5608d&amp;color=0,0,0&amp;vpa=7&amp;vtp=1"/>
          <p:cNvSpPr/>
          <p:nvPr/>
        </p:nvSpPr>
        <p:spPr>
          <a:xfrm>
            <a:off x="100463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0_2#cce18eafb.choices?pid=96ca5608d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大学之道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自天子以至于庶人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小学而大遗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吾未见其明也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壹是皆以修身为本</a:t>
            </a:r>
            <a:endParaRPr lang="en-US" altLang="zh-CN" sz="2800" dirty="0"/>
          </a:p>
        </p:txBody>
      </p:sp>
      <p:sp>
        <p:nvSpPr>
          <p:cNvPr id="5" name="QC_3_AS.12_1#cce18eafb?pid=96ca5608d&amp;color=0,0,0&amp;vtp=1&amp;bbb=1&amp;hb=1"/>
          <p:cNvSpPr/>
          <p:nvPr/>
        </p:nvSpPr>
        <p:spPr>
          <a:xfrm>
            <a:off x="612648" y="24307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D项，古今词义相同，都为“修养自身品性”。A、B、C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三项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古今词义不同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，其古义分别为“与小学相对而言，指儒家修己教人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国平天下的学说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”“到”“小的方面要学习”。</a:t>
            </a:r>
            <a:endParaRPr lang="en-US" altLang="zh-CN" sz="2800" dirty="0"/>
          </a:p>
        </p:txBody>
      </p:sp>
      <p:sp>
        <p:nvSpPr>
          <p:cNvPr id="6" name="QC_3_BD.10_2#cce18eafb.choices?pid=96ca5608d&amp;color=0,0,0&amp;vtp=1&amp;bbb=1&amp;zzd= 1"/>
          <p:cNvSpPr/>
          <p:nvPr/>
        </p:nvSpPr>
        <p:spPr>
          <a:xfrm>
            <a:off x="12953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0_2#cce18eafb.choices?pid=96ca5608d&amp;color=0,0,0&amp;vtp=1&amp;bbb=1&amp;zzd= 1"/>
          <p:cNvSpPr/>
          <p:nvPr/>
        </p:nvSpPr>
        <p:spPr>
          <a:xfrm>
            <a:off x="16509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0_2#cce18eafb.choices?pid=96ca5608d&amp;color=0,0,0&amp;vtp=1&amp;bbb=1&amp;zzd= 1"/>
          <p:cNvSpPr/>
          <p:nvPr/>
        </p:nvSpPr>
        <p:spPr>
          <a:xfrm>
            <a:off x="82869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0_2#cce18eafb.choices?pid=96ca5608d&amp;color=0,0,0&amp;vtp=1&amp;bbb=1&amp;zzd= 1"/>
          <p:cNvSpPr/>
          <p:nvPr/>
        </p:nvSpPr>
        <p:spPr>
          <a:xfrm>
            <a:off x="86425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0_2#cce18eafb.choices?pid=96ca5608d&amp;color=0,0,0&amp;vtp=1&amp;bbb=1&amp;zzd= 3"/>
          <p:cNvSpPr/>
          <p:nvPr/>
        </p:nvSpPr>
        <p:spPr>
          <a:xfrm>
            <a:off x="1274667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0_2#cce18eafb.choices?pid=96ca5608d&amp;color=0,0,0&amp;vtp=1&amp;bbb=1&amp;zzd= 3"/>
          <p:cNvSpPr/>
          <p:nvPr/>
        </p:nvSpPr>
        <p:spPr>
          <a:xfrm>
            <a:off x="1630268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0_2#cce18eafb.choices?pid=96ca5608d&amp;color=0,0,0&amp;vtp=1&amp;bbb=1&amp;zzd= 3"/>
          <p:cNvSpPr/>
          <p:nvPr/>
        </p:nvSpPr>
        <p:spPr>
          <a:xfrm>
            <a:off x="8307610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0_2#cce18eafb.choices?pid=96ca5608d&amp;color=0,0,0&amp;vtp=1&amp;bbb=1&amp;zzd= 3"/>
          <p:cNvSpPr/>
          <p:nvPr/>
        </p:nvSpPr>
        <p:spPr>
          <a:xfrm>
            <a:off x="8663210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3_1#8d2cb7c3a?pid=96ca5608d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下列句子中，加点词语的活用类型与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先正其心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”中的“正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相同的一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4_1#8d2cb7c3a.bracket?pid=96ca5608d&amp;color=0,0,0&amp;vpa=8&amp;vtp=1"/>
          <p:cNvSpPr/>
          <p:nvPr/>
        </p:nvSpPr>
        <p:spPr>
          <a:xfrm>
            <a:off x="2845467" y="1123320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3_2#8d2cb7c3a.choices?pid=96ca5608d&amp;color=0,0,0&amp;vtp=1&amp;bbb=1"/>
          <p:cNvSpPr/>
          <p:nvPr/>
        </p:nvSpPr>
        <p:spPr>
          <a:xfrm>
            <a:off x="612648" y="18066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080385" algn="l"/>
                <a:tab pos="5767070" algn="l"/>
                <a:tab pos="845439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见贤思齐焉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在明明德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非能水也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先诚其意</a:t>
            </a:r>
            <a:endParaRPr lang="en-US" altLang="zh-CN" sz="2800" dirty="0"/>
          </a:p>
        </p:txBody>
      </p:sp>
      <p:sp>
        <p:nvSpPr>
          <p:cNvPr id="5" name="QC_3_AS.15_1#8d2cb7c3a?pid=96ca5608d&amp;color=0,0,0&amp;vtp=1&amp;bbb=1&amp;hb=1"/>
          <p:cNvSpPr/>
          <p:nvPr/>
        </p:nvSpPr>
        <p:spPr>
          <a:xfrm>
            <a:off x="612648" y="241873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D项和例句都是使动用法。A项，形容词作名词。B项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作动词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。C项，名词作动词。</a:t>
            </a:r>
            <a:endParaRPr lang="en-US" altLang="zh-CN" sz="2800" dirty="0"/>
          </a:p>
        </p:txBody>
      </p:sp>
      <p:sp>
        <p:nvSpPr>
          <p:cNvPr id="6" name="QC_3_BD.13_1#8d2cb7c3a?pid=96ca5608d&amp;color=0,0,0&amp;vtp=1&amp;bt=1&amp;bbb=1&amp;hb=1&amp;zzd= 1"/>
          <p:cNvSpPr/>
          <p:nvPr/>
        </p:nvSpPr>
        <p:spPr>
          <a:xfrm>
            <a:off x="7240493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3_2#8d2cb7c3a.choices?pid=96ca5608d&amp;color=0,0,0&amp;vtp=1&amp;bbb=1&amp;zzd= 1"/>
          <p:cNvSpPr/>
          <p:nvPr/>
        </p:nvSpPr>
        <p:spPr>
          <a:xfrm>
            <a:off x="1650905" y="24543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3_2#8d2cb7c3a.choices?pid=96ca5608d&amp;color=0,0,0&amp;vtp=1&amp;bbb=1&amp;zzd= 1"/>
          <p:cNvSpPr/>
          <p:nvPr/>
        </p:nvSpPr>
        <p:spPr>
          <a:xfrm>
            <a:off x="4710652" y="24543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3_2#8d2cb7c3a.choices?pid=96ca5608d&amp;color=0,0,0&amp;vtp=1&amp;bbb=1&amp;zzd= 1"/>
          <p:cNvSpPr/>
          <p:nvPr/>
        </p:nvSpPr>
        <p:spPr>
          <a:xfrm>
            <a:off x="7753572" y="24543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3_2#8d2cb7c3a.choices?pid=96ca5608d&amp;color=0,0,0&amp;vtp=1&amp;bbb=1&amp;zzd= 1"/>
          <p:cNvSpPr/>
          <p:nvPr/>
        </p:nvSpPr>
        <p:spPr>
          <a:xfrm>
            <a:off x="10105295" y="24543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6_1#7d1818952?pid=96ca5608d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下列句子中，句式特点与其他三项不同的一项是（3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7_1#7d1818952.bracket?pid=96ca5608d&amp;color=0,0,0&amp;vpa=9&amp;vtp=1"/>
          <p:cNvSpPr/>
          <p:nvPr/>
        </p:nvSpPr>
        <p:spPr>
          <a:xfrm>
            <a:off x="100463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16_2#7d1818952.choices?pid=96ca5608d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古之欲明明德于天下者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马之千里者，一食或尽粟一石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居庙堂之高则忧其民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蚓无爪牙之利，筋骨之强</a:t>
            </a:r>
            <a:endParaRPr lang="en-US" altLang="zh-CN" sz="2800" dirty="0"/>
          </a:p>
        </p:txBody>
      </p:sp>
      <p:sp>
        <p:nvSpPr>
          <p:cNvPr id="5" name="QC_3_AS.18_1#7d1818952?pid=96ca5608d&amp;color=0,0,0&amp;vtp=1&amp;bbb=1"/>
          <p:cNvSpPr/>
          <p:nvPr/>
        </p:nvSpPr>
        <p:spPr>
          <a:xfrm>
            <a:off x="612648" y="243079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A项，状语后置句。其他三项都是定语后置句。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9_1#bcd1f9c52?pid=96ca5608d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下列对词语及相关内容的解说，不正确的一项是（3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0_1#bcd1f9c52.bracket?pid=96ca5608d&amp;color=0,0,0&amp;vpa=10&amp;vtp=1"/>
          <p:cNvSpPr/>
          <p:nvPr/>
        </p:nvSpPr>
        <p:spPr>
          <a:xfrm>
            <a:off x="100463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19_2#bcd1f9c52.choices?pid=96ca5608d&amp;color=0,0,0&amp;vtp=1&amp;bbb=1&amp;hb=1"/>
          <p:cNvSpPr/>
          <p:nvPr/>
        </p:nvSpPr>
        <p:spPr>
          <a:xfrm>
            <a:off x="612648" y="108459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“在止于至善”与“善刀而藏之”（《庖丁解牛》）中的“善”含义不相同。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“先诚其意”与“吾诚愿与汝相守以死”（《与妻书》）中的“诚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“壹是皆以修身为本”与“余始循以入”（《登泰山记》）中的“以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“在止于至善”与“善假于物也”（《劝学》）中的“于”含义不同。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21_1#bcd1f9c52?pid=96ca5608d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C项，不相同。介词，把，拿/连词，相当于“而”，表修饰。A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道德修养的境界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/揩拭。B项，使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真诚/真诚，诚心。D项，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介词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、在于/介词，引出动作的对象。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2_1#45e19ddf2?pid=96ca5608d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下列对原文有关内容的概述，不正确的一项是（3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3_1#45e19ddf2.bracket?pid=96ca5608d&amp;color=0,0,0&amp;vpa=11&amp;vtp=1"/>
          <p:cNvSpPr/>
          <p:nvPr/>
        </p:nvSpPr>
        <p:spPr>
          <a:xfrm>
            <a:off x="95129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22_2#45e19ddf2.choices?pid=96ca5608d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“大学”的宗旨在于彰明美德，在于亲近爱抚民众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在于使人达到道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德修养的最高境界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要想使自己的意念真诚，先要使自己获得知识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获得知识的途径在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于推究事物的原理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上自国家元首，下至平民百姓，只要人人都以修养品性为根本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么就一定能治理好国家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“格物”“致知”等于今天所说的追求知识和真理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也是修身必须具备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的基本文化素养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6478</Words>
  <Application>WPS 演示</Application>
  <PresentationFormat>宽屏</PresentationFormat>
  <Paragraphs>323</Paragraphs>
  <Slides>29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2025-03-28T12:48:00Z</dcterms:created>
  <dcterms:modified xsi:type="dcterms:W3CDTF">2025-09-03T02:38:00Z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11E016D1AB474112B0EB475CFF2AFFBD_12</vt:lpwstr>
  </property>
  <property fmtid="{D5CDD505-2E9C-101B-9397-08002B2CF9AE}" pid="3" name="KSOProductBuildVer">
    <vt:lpwstr>2052-12.1.0.22529</vt:lpwstr>
  </property>
</Properties>
</file>